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535" r:id="rId3"/>
    <p:sldId id="576" r:id="rId4"/>
    <p:sldId id="558" r:id="rId5"/>
    <p:sldId id="538" r:id="rId6"/>
    <p:sldId id="552" r:id="rId7"/>
    <p:sldId id="557" r:id="rId8"/>
    <p:sldId id="550" r:id="rId9"/>
    <p:sldId id="554" r:id="rId10"/>
    <p:sldId id="556" r:id="rId11"/>
    <p:sldId id="559" r:id="rId12"/>
    <p:sldId id="560" r:id="rId13"/>
    <p:sldId id="561" r:id="rId14"/>
    <p:sldId id="562" r:id="rId15"/>
    <p:sldId id="563" r:id="rId16"/>
    <p:sldId id="564" r:id="rId17"/>
    <p:sldId id="565" r:id="rId18"/>
    <p:sldId id="566" r:id="rId19"/>
    <p:sldId id="567" r:id="rId20"/>
    <p:sldId id="568" r:id="rId21"/>
    <p:sldId id="569" r:id="rId22"/>
    <p:sldId id="570" r:id="rId23"/>
    <p:sldId id="571" r:id="rId24"/>
    <p:sldId id="572" r:id="rId25"/>
    <p:sldId id="573" r:id="rId26"/>
    <p:sldId id="574" r:id="rId27"/>
    <p:sldId id="575"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0"/>
  </p:normalViewPr>
  <p:slideViewPr>
    <p:cSldViewPr>
      <p:cViewPr varScale="1">
        <p:scale>
          <a:sx n="62" d="100"/>
          <a:sy n="62" d="100"/>
        </p:scale>
        <p:origin x="1400"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E7F16A-7F74-48EC-88FB-95AFBC6AC90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86F3B186-77CA-4A2F-8FE1-467A1B36B13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5736EAB-E563-4FA0-ABEA-5DC9098A5DD0}" type="datetime1">
              <a:rPr lang="en-US" altLang="en-US"/>
              <a:pPr>
                <a:defRPr/>
              </a:pPr>
              <a:t>3/4/2024</a:t>
            </a:fld>
            <a:endParaRPr lang="en-US" altLang="en-US"/>
          </a:p>
        </p:txBody>
      </p:sp>
      <p:sp>
        <p:nvSpPr>
          <p:cNvPr id="4" name="Slide Image Placeholder 3">
            <a:extLst>
              <a:ext uri="{FF2B5EF4-FFF2-40B4-BE49-F238E27FC236}">
                <a16:creationId xmlns:a16="http://schemas.microsoft.com/office/drawing/2014/main" id="{D233DE74-3DB9-431C-B350-740B3C204F7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CAA0BA02-8FA6-4D1D-87C0-8FE28832121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a:extLst>
              <a:ext uri="{FF2B5EF4-FFF2-40B4-BE49-F238E27FC236}">
                <a16:creationId xmlns:a16="http://schemas.microsoft.com/office/drawing/2014/main" id="{93C28069-AE4A-4EAA-B5DF-7A2B903E6D6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B6B6C440-1839-4C75-9C40-921A25FA8AE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71FF1AE-AE6F-461B-A27D-23A22765EF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a:t>
            </a:fld>
            <a:endParaRPr lang="en-US" altLang="en-US"/>
          </a:p>
        </p:txBody>
      </p:sp>
    </p:spTree>
    <p:extLst>
      <p:ext uri="{BB962C8B-B14F-4D97-AF65-F5344CB8AC3E}">
        <p14:creationId xmlns:p14="http://schemas.microsoft.com/office/powerpoint/2010/main" val="243732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11</a:t>
            </a:fld>
            <a:endParaRPr lang="en-US" altLang="en-US"/>
          </a:p>
        </p:txBody>
      </p:sp>
    </p:spTree>
    <p:extLst>
      <p:ext uri="{BB962C8B-B14F-4D97-AF65-F5344CB8AC3E}">
        <p14:creationId xmlns:p14="http://schemas.microsoft.com/office/powerpoint/2010/main" val="243553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12</a:t>
            </a:fld>
            <a:endParaRPr lang="en-US" altLang="en-US"/>
          </a:p>
        </p:txBody>
      </p:sp>
    </p:spTree>
    <p:extLst>
      <p:ext uri="{BB962C8B-B14F-4D97-AF65-F5344CB8AC3E}">
        <p14:creationId xmlns:p14="http://schemas.microsoft.com/office/powerpoint/2010/main" val="348066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13</a:t>
            </a:fld>
            <a:endParaRPr lang="en-US" altLang="en-US"/>
          </a:p>
        </p:txBody>
      </p:sp>
    </p:spTree>
    <p:extLst>
      <p:ext uri="{BB962C8B-B14F-4D97-AF65-F5344CB8AC3E}">
        <p14:creationId xmlns:p14="http://schemas.microsoft.com/office/powerpoint/2010/main" val="238696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14</a:t>
            </a:fld>
            <a:endParaRPr lang="en-US" altLang="en-US"/>
          </a:p>
        </p:txBody>
      </p:sp>
    </p:spTree>
    <p:extLst>
      <p:ext uri="{BB962C8B-B14F-4D97-AF65-F5344CB8AC3E}">
        <p14:creationId xmlns:p14="http://schemas.microsoft.com/office/powerpoint/2010/main" val="19346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15</a:t>
            </a:fld>
            <a:endParaRPr lang="en-US" altLang="en-US"/>
          </a:p>
        </p:txBody>
      </p:sp>
    </p:spTree>
    <p:extLst>
      <p:ext uri="{BB962C8B-B14F-4D97-AF65-F5344CB8AC3E}">
        <p14:creationId xmlns:p14="http://schemas.microsoft.com/office/powerpoint/2010/main" val="770340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16</a:t>
            </a:fld>
            <a:endParaRPr lang="en-US" altLang="en-US"/>
          </a:p>
        </p:txBody>
      </p:sp>
    </p:spTree>
    <p:extLst>
      <p:ext uri="{BB962C8B-B14F-4D97-AF65-F5344CB8AC3E}">
        <p14:creationId xmlns:p14="http://schemas.microsoft.com/office/powerpoint/2010/main" val="212207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17</a:t>
            </a:fld>
            <a:endParaRPr lang="en-US" altLang="en-US"/>
          </a:p>
        </p:txBody>
      </p:sp>
    </p:spTree>
    <p:extLst>
      <p:ext uri="{BB962C8B-B14F-4D97-AF65-F5344CB8AC3E}">
        <p14:creationId xmlns:p14="http://schemas.microsoft.com/office/powerpoint/2010/main" val="234436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18</a:t>
            </a:fld>
            <a:endParaRPr lang="en-US" altLang="en-US"/>
          </a:p>
        </p:txBody>
      </p:sp>
    </p:spTree>
    <p:extLst>
      <p:ext uri="{BB962C8B-B14F-4D97-AF65-F5344CB8AC3E}">
        <p14:creationId xmlns:p14="http://schemas.microsoft.com/office/powerpoint/2010/main" val="3691312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19</a:t>
            </a:fld>
            <a:endParaRPr lang="en-US" altLang="en-US"/>
          </a:p>
        </p:txBody>
      </p:sp>
    </p:spTree>
    <p:extLst>
      <p:ext uri="{BB962C8B-B14F-4D97-AF65-F5344CB8AC3E}">
        <p14:creationId xmlns:p14="http://schemas.microsoft.com/office/powerpoint/2010/main" val="380056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20</a:t>
            </a:fld>
            <a:endParaRPr lang="en-US" altLang="en-US"/>
          </a:p>
        </p:txBody>
      </p:sp>
    </p:spTree>
    <p:extLst>
      <p:ext uri="{BB962C8B-B14F-4D97-AF65-F5344CB8AC3E}">
        <p14:creationId xmlns:p14="http://schemas.microsoft.com/office/powerpoint/2010/main" val="1871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3</a:t>
            </a:fld>
            <a:endParaRPr lang="en-US" altLang="en-US"/>
          </a:p>
        </p:txBody>
      </p:sp>
    </p:spTree>
    <p:extLst>
      <p:ext uri="{BB962C8B-B14F-4D97-AF65-F5344CB8AC3E}">
        <p14:creationId xmlns:p14="http://schemas.microsoft.com/office/powerpoint/2010/main" val="245763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21</a:t>
            </a:fld>
            <a:endParaRPr lang="en-US" altLang="en-US"/>
          </a:p>
        </p:txBody>
      </p:sp>
    </p:spTree>
    <p:extLst>
      <p:ext uri="{BB962C8B-B14F-4D97-AF65-F5344CB8AC3E}">
        <p14:creationId xmlns:p14="http://schemas.microsoft.com/office/powerpoint/2010/main" val="7418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22</a:t>
            </a:fld>
            <a:endParaRPr lang="en-US" altLang="en-US"/>
          </a:p>
        </p:txBody>
      </p:sp>
    </p:spTree>
    <p:extLst>
      <p:ext uri="{BB962C8B-B14F-4D97-AF65-F5344CB8AC3E}">
        <p14:creationId xmlns:p14="http://schemas.microsoft.com/office/powerpoint/2010/main" val="3454560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23</a:t>
            </a:fld>
            <a:endParaRPr lang="en-US" altLang="en-US"/>
          </a:p>
        </p:txBody>
      </p:sp>
    </p:spTree>
    <p:extLst>
      <p:ext uri="{BB962C8B-B14F-4D97-AF65-F5344CB8AC3E}">
        <p14:creationId xmlns:p14="http://schemas.microsoft.com/office/powerpoint/2010/main" val="937928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24</a:t>
            </a:fld>
            <a:endParaRPr lang="en-US" altLang="en-US"/>
          </a:p>
        </p:txBody>
      </p:sp>
    </p:spTree>
    <p:extLst>
      <p:ext uri="{BB962C8B-B14F-4D97-AF65-F5344CB8AC3E}">
        <p14:creationId xmlns:p14="http://schemas.microsoft.com/office/powerpoint/2010/main" val="784033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25</a:t>
            </a:fld>
            <a:endParaRPr lang="en-US" altLang="en-US"/>
          </a:p>
        </p:txBody>
      </p:sp>
    </p:spTree>
    <p:extLst>
      <p:ext uri="{BB962C8B-B14F-4D97-AF65-F5344CB8AC3E}">
        <p14:creationId xmlns:p14="http://schemas.microsoft.com/office/powerpoint/2010/main" val="3237445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26</a:t>
            </a:fld>
            <a:endParaRPr lang="en-US" altLang="en-US"/>
          </a:p>
        </p:txBody>
      </p:sp>
    </p:spTree>
    <p:extLst>
      <p:ext uri="{BB962C8B-B14F-4D97-AF65-F5344CB8AC3E}">
        <p14:creationId xmlns:p14="http://schemas.microsoft.com/office/powerpoint/2010/main" val="2120909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27</a:t>
            </a:fld>
            <a:endParaRPr lang="en-US" altLang="en-US"/>
          </a:p>
        </p:txBody>
      </p:sp>
    </p:spTree>
    <p:extLst>
      <p:ext uri="{BB962C8B-B14F-4D97-AF65-F5344CB8AC3E}">
        <p14:creationId xmlns:p14="http://schemas.microsoft.com/office/powerpoint/2010/main" val="152790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4</a:t>
            </a:fld>
            <a:endParaRPr lang="en-US" altLang="en-US"/>
          </a:p>
        </p:txBody>
      </p:sp>
    </p:spTree>
    <p:extLst>
      <p:ext uri="{BB962C8B-B14F-4D97-AF65-F5344CB8AC3E}">
        <p14:creationId xmlns:p14="http://schemas.microsoft.com/office/powerpoint/2010/main" val="192205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5</a:t>
            </a:fld>
            <a:endParaRPr lang="en-US" altLang="en-US"/>
          </a:p>
        </p:txBody>
      </p:sp>
    </p:spTree>
    <p:extLst>
      <p:ext uri="{BB962C8B-B14F-4D97-AF65-F5344CB8AC3E}">
        <p14:creationId xmlns:p14="http://schemas.microsoft.com/office/powerpoint/2010/main" val="147405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6</a:t>
            </a:fld>
            <a:endParaRPr lang="en-US" altLang="en-US"/>
          </a:p>
        </p:txBody>
      </p:sp>
    </p:spTree>
    <p:extLst>
      <p:ext uri="{BB962C8B-B14F-4D97-AF65-F5344CB8AC3E}">
        <p14:creationId xmlns:p14="http://schemas.microsoft.com/office/powerpoint/2010/main" val="103444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7</a:t>
            </a:fld>
            <a:endParaRPr lang="en-US" altLang="en-US"/>
          </a:p>
        </p:txBody>
      </p:sp>
    </p:spTree>
    <p:extLst>
      <p:ext uri="{BB962C8B-B14F-4D97-AF65-F5344CB8AC3E}">
        <p14:creationId xmlns:p14="http://schemas.microsoft.com/office/powerpoint/2010/main" val="350824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8</a:t>
            </a:fld>
            <a:endParaRPr lang="en-US" altLang="en-US"/>
          </a:p>
        </p:txBody>
      </p:sp>
    </p:spTree>
    <p:extLst>
      <p:ext uri="{BB962C8B-B14F-4D97-AF65-F5344CB8AC3E}">
        <p14:creationId xmlns:p14="http://schemas.microsoft.com/office/powerpoint/2010/main" val="173182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9</a:t>
            </a:fld>
            <a:endParaRPr lang="en-US" altLang="en-US"/>
          </a:p>
        </p:txBody>
      </p:sp>
    </p:spTree>
    <p:extLst>
      <p:ext uri="{BB962C8B-B14F-4D97-AF65-F5344CB8AC3E}">
        <p14:creationId xmlns:p14="http://schemas.microsoft.com/office/powerpoint/2010/main" val="18289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22D80D5-D10F-4C2A-B2C3-D8A1B45D3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A9980E0-F8C3-4D31-BED3-A35DFF962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lide Number Placeholder 3">
            <a:extLst>
              <a:ext uri="{FF2B5EF4-FFF2-40B4-BE49-F238E27FC236}">
                <a16:creationId xmlns:a16="http://schemas.microsoft.com/office/drawing/2014/main" id="{E44D5653-C9C7-4222-A0CD-436CC1C7B9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EC70A4-8DD5-4027-A28E-0B25A2C70C1D}" type="slidenum">
              <a:rPr lang="en-US" altLang="en-US" smtClean="0"/>
              <a:pPr/>
              <a:t>10</a:t>
            </a:fld>
            <a:endParaRPr lang="en-US" altLang="en-US"/>
          </a:p>
        </p:txBody>
      </p:sp>
    </p:spTree>
    <p:extLst>
      <p:ext uri="{BB962C8B-B14F-4D97-AF65-F5344CB8AC3E}">
        <p14:creationId xmlns:p14="http://schemas.microsoft.com/office/powerpoint/2010/main" val="273185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B01C087-A11D-47AF-BA73-BC4959C624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E73BEEC-90DD-4A63-AA56-DD4F81DC6DC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6162A7F-31C3-46A4-B282-573DE58F32B1}"/>
              </a:ext>
            </a:extLst>
          </p:cNvPr>
          <p:cNvSpPr>
            <a:spLocks noGrp="1" noChangeArrowheads="1"/>
          </p:cNvSpPr>
          <p:nvPr>
            <p:ph type="sldNum" sz="quarter" idx="12"/>
          </p:nvPr>
        </p:nvSpPr>
        <p:spPr>
          <a:ln/>
        </p:spPr>
        <p:txBody>
          <a:bodyPr/>
          <a:lstStyle>
            <a:lvl1pPr>
              <a:defRPr/>
            </a:lvl1pPr>
          </a:lstStyle>
          <a:p>
            <a:pPr>
              <a:defRPr/>
            </a:pPr>
            <a:fld id="{D7B8336E-5329-4634-A0A3-38D1E61FB522}" type="slidenum">
              <a:rPr lang="en-GB" altLang="en-US"/>
              <a:pPr>
                <a:defRPr/>
              </a:pPr>
              <a:t>‹#›</a:t>
            </a:fld>
            <a:endParaRPr lang="en-GB" altLang="en-US"/>
          </a:p>
        </p:txBody>
      </p:sp>
    </p:spTree>
    <p:extLst>
      <p:ext uri="{BB962C8B-B14F-4D97-AF65-F5344CB8AC3E}">
        <p14:creationId xmlns:p14="http://schemas.microsoft.com/office/powerpoint/2010/main" val="127586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E81D81-61C0-49B5-94DE-A078134E05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0D47A0-C217-4283-BF1B-B36BD5F5F3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0A88FAE-3928-4789-B083-C77AA320F20C}"/>
              </a:ext>
            </a:extLst>
          </p:cNvPr>
          <p:cNvSpPr>
            <a:spLocks noGrp="1" noChangeArrowheads="1"/>
          </p:cNvSpPr>
          <p:nvPr>
            <p:ph type="sldNum" sz="quarter" idx="12"/>
          </p:nvPr>
        </p:nvSpPr>
        <p:spPr>
          <a:ln/>
        </p:spPr>
        <p:txBody>
          <a:bodyPr/>
          <a:lstStyle>
            <a:lvl1pPr>
              <a:defRPr/>
            </a:lvl1pPr>
          </a:lstStyle>
          <a:p>
            <a:pPr>
              <a:defRPr/>
            </a:pPr>
            <a:fld id="{D5883FD9-14D2-4F78-B5C7-60705FD62882}" type="slidenum">
              <a:rPr lang="en-GB" altLang="en-US"/>
              <a:pPr>
                <a:defRPr/>
              </a:pPr>
              <a:t>‹#›</a:t>
            </a:fld>
            <a:endParaRPr lang="en-GB" altLang="en-US"/>
          </a:p>
        </p:txBody>
      </p:sp>
    </p:spTree>
    <p:extLst>
      <p:ext uri="{BB962C8B-B14F-4D97-AF65-F5344CB8AC3E}">
        <p14:creationId xmlns:p14="http://schemas.microsoft.com/office/powerpoint/2010/main" val="372910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04EF74-A155-4F9F-B13C-67FCEAF74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3061F8-35ED-4187-9C04-2577209FE2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D82559E-E988-46F6-B487-A00EF3174B2C}"/>
              </a:ext>
            </a:extLst>
          </p:cNvPr>
          <p:cNvSpPr>
            <a:spLocks noGrp="1" noChangeArrowheads="1"/>
          </p:cNvSpPr>
          <p:nvPr>
            <p:ph type="sldNum" sz="quarter" idx="12"/>
          </p:nvPr>
        </p:nvSpPr>
        <p:spPr>
          <a:ln/>
        </p:spPr>
        <p:txBody>
          <a:bodyPr/>
          <a:lstStyle>
            <a:lvl1pPr>
              <a:defRPr/>
            </a:lvl1pPr>
          </a:lstStyle>
          <a:p>
            <a:pPr>
              <a:defRPr/>
            </a:pPr>
            <a:fld id="{98CA65F8-A878-4164-849A-DD3E6B697E3F}" type="slidenum">
              <a:rPr lang="en-GB" altLang="en-US"/>
              <a:pPr>
                <a:defRPr/>
              </a:pPr>
              <a:t>‹#›</a:t>
            </a:fld>
            <a:endParaRPr lang="en-GB" altLang="en-US"/>
          </a:p>
        </p:txBody>
      </p:sp>
    </p:spTree>
    <p:extLst>
      <p:ext uri="{BB962C8B-B14F-4D97-AF65-F5344CB8AC3E}">
        <p14:creationId xmlns:p14="http://schemas.microsoft.com/office/powerpoint/2010/main" val="3612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B539BD-1036-4FAA-90A1-D0E3343F51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8FD459-0D50-4920-8E48-3E4AB1D83AD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752ABB-DFB4-45C0-BDE7-02AC440509CF}"/>
              </a:ext>
            </a:extLst>
          </p:cNvPr>
          <p:cNvSpPr>
            <a:spLocks noGrp="1" noChangeArrowheads="1"/>
          </p:cNvSpPr>
          <p:nvPr>
            <p:ph type="sldNum" sz="quarter" idx="12"/>
          </p:nvPr>
        </p:nvSpPr>
        <p:spPr>
          <a:ln/>
        </p:spPr>
        <p:txBody>
          <a:bodyPr/>
          <a:lstStyle>
            <a:lvl1pPr>
              <a:defRPr/>
            </a:lvl1pPr>
          </a:lstStyle>
          <a:p>
            <a:pPr>
              <a:defRPr/>
            </a:pPr>
            <a:fld id="{B3C9C5F0-E41C-4B6F-99DC-CB4D43B9329E}" type="slidenum">
              <a:rPr lang="en-GB" altLang="en-US"/>
              <a:pPr>
                <a:defRPr/>
              </a:pPr>
              <a:t>‹#›</a:t>
            </a:fld>
            <a:endParaRPr lang="en-GB" altLang="en-US"/>
          </a:p>
        </p:txBody>
      </p:sp>
    </p:spTree>
    <p:extLst>
      <p:ext uri="{BB962C8B-B14F-4D97-AF65-F5344CB8AC3E}">
        <p14:creationId xmlns:p14="http://schemas.microsoft.com/office/powerpoint/2010/main" val="251319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5A92F76-74DD-42E3-9981-591F96C74E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DD2EE0A-19E7-4F85-991A-0C498470BE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A79A49-1234-4190-8362-463862E766DB}"/>
              </a:ext>
            </a:extLst>
          </p:cNvPr>
          <p:cNvSpPr>
            <a:spLocks noGrp="1" noChangeArrowheads="1"/>
          </p:cNvSpPr>
          <p:nvPr>
            <p:ph type="sldNum" sz="quarter" idx="12"/>
          </p:nvPr>
        </p:nvSpPr>
        <p:spPr>
          <a:ln/>
        </p:spPr>
        <p:txBody>
          <a:bodyPr/>
          <a:lstStyle>
            <a:lvl1pPr>
              <a:defRPr/>
            </a:lvl1pPr>
          </a:lstStyle>
          <a:p>
            <a:pPr>
              <a:defRPr/>
            </a:pPr>
            <a:fld id="{C03248E4-775C-4F76-80F9-C9474ED810B3}" type="slidenum">
              <a:rPr lang="en-GB" altLang="en-US"/>
              <a:pPr>
                <a:defRPr/>
              </a:pPr>
              <a:t>‹#›</a:t>
            </a:fld>
            <a:endParaRPr lang="en-GB" altLang="en-US"/>
          </a:p>
        </p:txBody>
      </p:sp>
    </p:spTree>
    <p:extLst>
      <p:ext uri="{BB962C8B-B14F-4D97-AF65-F5344CB8AC3E}">
        <p14:creationId xmlns:p14="http://schemas.microsoft.com/office/powerpoint/2010/main" val="91417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C22725-B199-4B6E-BB41-EF0B9C1683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1D024C1-BB7B-4C37-901B-9FE569A102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9B20D12-7C7F-410D-A82B-0471A5549E74}"/>
              </a:ext>
            </a:extLst>
          </p:cNvPr>
          <p:cNvSpPr>
            <a:spLocks noGrp="1" noChangeArrowheads="1"/>
          </p:cNvSpPr>
          <p:nvPr>
            <p:ph type="sldNum" sz="quarter" idx="12"/>
          </p:nvPr>
        </p:nvSpPr>
        <p:spPr>
          <a:ln/>
        </p:spPr>
        <p:txBody>
          <a:bodyPr/>
          <a:lstStyle>
            <a:lvl1pPr>
              <a:defRPr/>
            </a:lvl1pPr>
          </a:lstStyle>
          <a:p>
            <a:pPr>
              <a:defRPr/>
            </a:pPr>
            <a:fld id="{BDB1D86B-EF11-4896-8768-CD704CB5ADB8}" type="slidenum">
              <a:rPr lang="en-GB" altLang="en-US"/>
              <a:pPr>
                <a:defRPr/>
              </a:pPr>
              <a:t>‹#›</a:t>
            </a:fld>
            <a:endParaRPr lang="en-GB" altLang="en-US"/>
          </a:p>
        </p:txBody>
      </p:sp>
    </p:spTree>
    <p:extLst>
      <p:ext uri="{BB962C8B-B14F-4D97-AF65-F5344CB8AC3E}">
        <p14:creationId xmlns:p14="http://schemas.microsoft.com/office/powerpoint/2010/main" val="283214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65BACAE-EDA9-4D5F-AB4F-0AA2E6FADC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A8CF555-649C-4A8D-8F88-27B1AA1275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200E3EE-BFE8-475D-BABA-22FDBC5DAAD6}"/>
              </a:ext>
            </a:extLst>
          </p:cNvPr>
          <p:cNvSpPr>
            <a:spLocks noGrp="1" noChangeArrowheads="1"/>
          </p:cNvSpPr>
          <p:nvPr>
            <p:ph type="sldNum" sz="quarter" idx="12"/>
          </p:nvPr>
        </p:nvSpPr>
        <p:spPr>
          <a:ln/>
        </p:spPr>
        <p:txBody>
          <a:bodyPr/>
          <a:lstStyle>
            <a:lvl1pPr>
              <a:defRPr/>
            </a:lvl1pPr>
          </a:lstStyle>
          <a:p>
            <a:pPr>
              <a:defRPr/>
            </a:pPr>
            <a:fld id="{548BDD3B-EE8C-4E73-A83D-D6E5E3EBDF7C}" type="slidenum">
              <a:rPr lang="en-GB" altLang="en-US"/>
              <a:pPr>
                <a:defRPr/>
              </a:pPr>
              <a:t>‹#›</a:t>
            </a:fld>
            <a:endParaRPr lang="en-GB" altLang="en-US"/>
          </a:p>
        </p:txBody>
      </p:sp>
    </p:spTree>
    <p:extLst>
      <p:ext uri="{BB962C8B-B14F-4D97-AF65-F5344CB8AC3E}">
        <p14:creationId xmlns:p14="http://schemas.microsoft.com/office/powerpoint/2010/main" val="321860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0C7583A-136B-408A-B14D-6781FE80A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3DAA449-1A78-47F4-A876-EDB2E07424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26BBAF0-FB83-44D2-9EA0-9F8156405D3C}"/>
              </a:ext>
            </a:extLst>
          </p:cNvPr>
          <p:cNvSpPr>
            <a:spLocks noGrp="1" noChangeArrowheads="1"/>
          </p:cNvSpPr>
          <p:nvPr>
            <p:ph type="sldNum" sz="quarter" idx="12"/>
          </p:nvPr>
        </p:nvSpPr>
        <p:spPr>
          <a:ln/>
        </p:spPr>
        <p:txBody>
          <a:bodyPr/>
          <a:lstStyle>
            <a:lvl1pPr>
              <a:defRPr/>
            </a:lvl1pPr>
          </a:lstStyle>
          <a:p>
            <a:pPr>
              <a:defRPr/>
            </a:pPr>
            <a:fld id="{16482369-D5C7-4922-814A-E37C438D0D88}" type="slidenum">
              <a:rPr lang="en-GB" altLang="en-US"/>
              <a:pPr>
                <a:defRPr/>
              </a:pPr>
              <a:t>‹#›</a:t>
            </a:fld>
            <a:endParaRPr lang="en-GB" altLang="en-US"/>
          </a:p>
        </p:txBody>
      </p:sp>
    </p:spTree>
    <p:extLst>
      <p:ext uri="{BB962C8B-B14F-4D97-AF65-F5344CB8AC3E}">
        <p14:creationId xmlns:p14="http://schemas.microsoft.com/office/powerpoint/2010/main" val="331065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BEA1573-FE4C-407F-AD54-9D7A07092F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D953C7E-0DFC-489C-9942-A01FD77111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F5BED1-B70C-49F1-ABFD-2729B9ED5A34}"/>
              </a:ext>
            </a:extLst>
          </p:cNvPr>
          <p:cNvSpPr>
            <a:spLocks noGrp="1" noChangeArrowheads="1"/>
          </p:cNvSpPr>
          <p:nvPr>
            <p:ph type="sldNum" sz="quarter" idx="12"/>
          </p:nvPr>
        </p:nvSpPr>
        <p:spPr>
          <a:ln/>
        </p:spPr>
        <p:txBody>
          <a:bodyPr/>
          <a:lstStyle>
            <a:lvl1pPr>
              <a:defRPr/>
            </a:lvl1pPr>
          </a:lstStyle>
          <a:p>
            <a:pPr>
              <a:defRPr/>
            </a:pPr>
            <a:fld id="{0411F872-12EC-431E-9D6B-262E41F6705A}" type="slidenum">
              <a:rPr lang="en-GB" altLang="en-US"/>
              <a:pPr>
                <a:defRPr/>
              </a:pPr>
              <a:t>‹#›</a:t>
            </a:fld>
            <a:endParaRPr lang="en-GB" altLang="en-US"/>
          </a:p>
        </p:txBody>
      </p:sp>
    </p:spTree>
    <p:extLst>
      <p:ext uri="{BB962C8B-B14F-4D97-AF65-F5344CB8AC3E}">
        <p14:creationId xmlns:p14="http://schemas.microsoft.com/office/powerpoint/2010/main" val="298618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30F5AA-1DCC-433A-8C31-076D992E11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A3C73C0-5170-4439-A569-4531DF5297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B516B32-8387-4D74-BEEB-2169A2C6A622}"/>
              </a:ext>
            </a:extLst>
          </p:cNvPr>
          <p:cNvSpPr>
            <a:spLocks noGrp="1" noChangeArrowheads="1"/>
          </p:cNvSpPr>
          <p:nvPr>
            <p:ph type="sldNum" sz="quarter" idx="12"/>
          </p:nvPr>
        </p:nvSpPr>
        <p:spPr>
          <a:ln/>
        </p:spPr>
        <p:txBody>
          <a:bodyPr/>
          <a:lstStyle>
            <a:lvl1pPr>
              <a:defRPr/>
            </a:lvl1pPr>
          </a:lstStyle>
          <a:p>
            <a:pPr>
              <a:defRPr/>
            </a:pPr>
            <a:fld id="{2F814050-376C-432C-BE54-44226706A6C8}" type="slidenum">
              <a:rPr lang="en-GB" altLang="en-US"/>
              <a:pPr>
                <a:defRPr/>
              </a:pPr>
              <a:t>‹#›</a:t>
            </a:fld>
            <a:endParaRPr lang="en-GB" altLang="en-US"/>
          </a:p>
        </p:txBody>
      </p:sp>
    </p:spTree>
    <p:extLst>
      <p:ext uri="{BB962C8B-B14F-4D97-AF65-F5344CB8AC3E}">
        <p14:creationId xmlns:p14="http://schemas.microsoft.com/office/powerpoint/2010/main" val="371754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B989B4-763A-4217-90EB-41DD86199F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9F6C5ED-1B2B-4097-912E-0D3E7041C5F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CAFF7D8-D755-4D34-A0C8-64FB60FF191A}"/>
              </a:ext>
            </a:extLst>
          </p:cNvPr>
          <p:cNvSpPr>
            <a:spLocks noGrp="1" noChangeArrowheads="1"/>
          </p:cNvSpPr>
          <p:nvPr>
            <p:ph type="sldNum" sz="quarter" idx="12"/>
          </p:nvPr>
        </p:nvSpPr>
        <p:spPr>
          <a:ln/>
        </p:spPr>
        <p:txBody>
          <a:bodyPr/>
          <a:lstStyle>
            <a:lvl1pPr>
              <a:defRPr/>
            </a:lvl1pPr>
          </a:lstStyle>
          <a:p>
            <a:pPr>
              <a:defRPr/>
            </a:pPr>
            <a:fld id="{CB6319FF-A5B2-4F02-AEED-341055059FA0}" type="slidenum">
              <a:rPr lang="en-GB" altLang="en-US"/>
              <a:pPr>
                <a:defRPr/>
              </a:pPr>
              <a:t>‹#›</a:t>
            </a:fld>
            <a:endParaRPr lang="en-GB" altLang="en-US"/>
          </a:p>
        </p:txBody>
      </p:sp>
    </p:spTree>
    <p:extLst>
      <p:ext uri="{BB962C8B-B14F-4D97-AF65-F5344CB8AC3E}">
        <p14:creationId xmlns:p14="http://schemas.microsoft.com/office/powerpoint/2010/main" val="254456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FEDBB5-00F7-4CC9-B387-4E1FDCFC5CF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374C307-DB5F-4A9A-B329-E70B09F073D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7B5932F-E734-4A25-A628-959192C21D6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F9D23097-6C94-47AC-A84E-B49E81C0666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3723FC48-371A-4098-AC44-2F68DADD5EC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281FF63-41A1-48AC-AFA8-7CC4E672C1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60"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itchFamily="60"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itchFamily="60"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itchFamily="60"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itchFamily="60" charset="0"/>
        </a:defRPr>
      </a:lvl6pPr>
      <a:lvl7pPr marL="914400" algn="ctr" rtl="0" fontAlgn="base">
        <a:spcBef>
          <a:spcPct val="0"/>
        </a:spcBef>
        <a:spcAft>
          <a:spcPct val="0"/>
        </a:spcAft>
        <a:defRPr sz="4400">
          <a:solidFill>
            <a:schemeClr val="tx2"/>
          </a:solidFill>
          <a:latin typeface="Arial" pitchFamily="60" charset="0"/>
        </a:defRPr>
      </a:lvl7pPr>
      <a:lvl8pPr marL="1371600" algn="ctr" rtl="0" fontAlgn="base">
        <a:spcBef>
          <a:spcPct val="0"/>
        </a:spcBef>
        <a:spcAft>
          <a:spcPct val="0"/>
        </a:spcAft>
        <a:defRPr sz="4400">
          <a:solidFill>
            <a:schemeClr val="tx2"/>
          </a:solidFill>
          <a:latin typeface="Arial" pitchFamily="60" charset="0"/>
        </a:defRPr>
      </a:lvl8pPr>
      <a:lvl9pPr marL="1828800" algn="ctr" rtl="0" fontAlgn="base">
        <a:spcBef>
          <a:spcPct val="0"/>
        </a:spcBef>
        <a:spcAft>
          <a:spcPct val="0"/>
        </a:spcAft>
        <a:defRPr sz="4400">
          <a:solidFill>
            <a:schemeClr val="tx2"/>
          </a:solidFill>
          <a:latin typeface="Arial" pitchFamily="6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860A7351-A2AE-4B24-B54F-B6706CFDA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44" y="-879"/>
            <a:ext cx="11824779"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5E92E3C6-D49E-44EF-B11C-CA095A3CD666}"/>
              </a:ext>
            </a:extLst>
          </p:cNvPr>
          <p:cNvSpPr txBox="1">
            <a:spLocks noChangeArrowheads="1"/>
          </p:cNvSpPr>
          <p:nvPr/>
        </p:nvSpPr>
        <p:spPr bwMode="auto">
          <a:xfrm>
            <a:off x="719571" y="-999492"/>
            <a:ext cx="8532948" cy="328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buFontTx/>
              <a:buNone/>
            </a:pPr>
            <a:endParaRPr lang="en-ZA" altLang="en-US" sz="2400" dirty="0">
              <a:solidFill>
                <a:schemeClr val="bg1"/>
              </a:solidFill>
              <a:latin typeface="Slicker" pitchFamily="60" charset="0"/>
            </a:endParaRPr>
          </a:p>
          <a:p>
            <a:pPr algn="ctr" eaLnBrk="1" hangingPunct="1">
              <a:lnSpc>
                <a:spcPct val="150000"/>
              </a:lnSpc>
              <a:spcBef>
                <a:spcPct val="50000"/>
              </a:spcBef>
              <a:buFontTx/>
              <a:buNone/>
            </a:pPr>
            <a:r>
              <a:rPr lang="en-US" altLang="en-US" sz="6000" b="1" dirty="0">
                <a:solidFill>
                  <a:schemeClr val="bg1"/>
                </a:solidFill>
                <a:effectLst>
                  <a:outerShdw blurRad="38100" dist="38100" dir="2700000" algn="tl">
                    <a:srgbClr val="000000">
                      <a:alpha val="43137"/>
                    </a:srgbClr>
                  </a:outerShdw>
                </a:effectLst>
                <a:latin typeface="+mn-lt"/>
                <a:cs typeface="Aldhabi" panose="01000000000000000000" pitchFamily="2" charset="-78"/>
              </a:rPr>
              <a:t>University Registrar</a:t>
            </a:r>
          </a:p>
          <a:p>
            <a:pPr algn="ctr" eaLnBrk="1" hangingPunct="1">
              <a:lnSpc>
                <a:spcPct val="150000"/>
              </a:lnSpc>
              <a:spcBef>
                <a:spcPct val="50000"/>
              </a:spcBef>
              <a:buFontTx/>
              <a:buNone/>
            </a:pPr>
            <a:r>
              <a:rPr lang="en-US" altLang="en-US" b="1" dirty="0">
                <a:solidFill>
                  <a:schemeClr val="bg1"/>
                </a:solidFill>
                <a:effectLst>
                  <a:outerShdw blurRad="38100" dist="38100" dir="2700000" algn="tl">
                    <a:srgbClr val="000000">
                      <a:alpha val="43137"/>
                    </a:srgbClr>
                  </a:outerShdw>
                </a:effectLst>
                <a:latin typeface="+mn-lt"/>
                <a:cs typeface="Aldhabi" panose="01000000000000000000" pitchFamily="2" charset="-78"/>
              </a:rPr>
              <a:t>DR LULAMILE NTONZIMA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a:spcBef>
                <a:spcPct val="0"/>
              </a:spcBef>
              <a:buNone/>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r>
              <a:rPr lang="en-US"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National Qualifications Framework Act (Act No. 67 of 2008</a:t>
            </a:r>
            <a:endPar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as amended)- governs the further development, </a:t>
            </a: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organisation</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governance</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of the National Qualifications Framework (NQF) as a single integrated national framework for </a:t>
            </a: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learning achievements</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spcBef>
                <a:spcPct val="0"/>
              </a:spcBef>
              <a:defRPr/>
            </a:pP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This Act designates the Council on Higher Education (CHE) as the Quality Council (QC) for higher education. Sections 5(3) (b) and (c) of the same Act mandate the CHE, as the QC for higher education, to work collaboratively with the South African Qualifications Authority (SAQA) to ensure that the </a:t>
            </a: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higher education qualifications conferred </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by institutions in the country </a:t>
            </a:r>
            <a:r>
              <a:rPr kumimoji="0" lang="en-US" sz="2000" b="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meet appropriate criteria</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are of acceptable quality and are also internationally comparable.</a:t>
            </a:r>
          </a:p>
          <a:p>
            <a:pPr marL="342900" indent="-342900">
              <a:lnSpc>
                <a:spcPct val="150000"/>
              </a:lnSpc>
              <a:spcBef>
                <a:spcPct val="0"/>
              </a:spcBef>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Student Experience and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Legal Framework in South Africa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961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a:spcBef>
                <a:spcPct val="0"/>
              </a:spcBef>
              <a:buNone/>
              <a:defRPr/>
            </a:pPr>
            <a:endPar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The presentation underscores the critical importance of the student experience in higher education, elucidating its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multifaceted impact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on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academic performance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and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institutional reputation</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points to:</a:t>
            </a:r>
          </a:p>
          <a:p>
            <a:pPr marL="342900" indent="-342900">
              <a:lnSpc>
                <a:spcPct val="150000"/>
              </a:lnSpc>
              <a:spcBef>
                <a:spcPct val="0"/>
              </a:spcBef>
              <a:defRPr/>
            </a:pPr>
            <a:r>
              <a:rPr lang="en-US" sz="18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Established culture of good practices (early warning system)  </a:t>
            </a:r>
            <a:r>
              <a:rPr kumimoji="0" lang="en-US"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342900" indent="-342900">
              <a:lnSpc>
                <a:spcPct val="150000"/>
              </a:lnSpc>
              <a:spcBef>
                <a:spcPct val="0"/>
              </a:spcBef>
              <a:defRPr/>
            </a:pPr>
            <a:r>
              <a:rPr lang="en-US" sz="18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Solidified graduates attributes </a:t>
            </a:r>
          </a:p>
          <a:p>
            <a:pPr marL="342900" indent="-342900">
              <a:lnSpc>
                <a:spcPct val="150000"/>
              </a:lnSpc>
              <a:spcBef>
                <a:spcPct val="0"/>
              </a:spcBef>
              <a:defRPr/>
            </a:pPr>
            <a:r>
              <a:rPr kumimoji="0" lang="en-US"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Good pass rates</a:t>
            </a:r>
          </a:p>
          <a:p>
            <a:pPr marL="342900" indent="-342900">
              <a:lnSpc>
                <a:spcPct val="150000"/>
              </a:lnSpc>
              <a:spcBef>
                <a:spcPct val="0"/>
              </a:spcBef>
              <a:defRPr/>
            </a:pPr>
            <a:r>
              <a:rPr kumimoji="0" lang="en-US"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Solid alumni relations </a:t>
            </a:r>
          </a:p>
          <a:p>
            <a:pPr marL="342900" indent="-342900">
              <a:lnSpc>
                <a:spcPct val="150000"/>
              </a:lnSpc>
              <a:spcBef>
                <a:spcPct val="0"/>
              </a:spcBef>
              <a:defRPr/>
            </a:pPr>
            <a:r>
              <a:rPr lang="en-US" sz="18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Industry confidence </a:t>
            </a:r>
            <a:r>
              <a:rPr kumimoji="0" lang="en-US"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342900" indent="-342900">
              <a:lnSpc>
                <a:spcPct val="150000"/>
              </a:lnSpc>
              <a:spcBef>
                <a:spcPct val="0"/>
              </a:spcBef>
              <a:defRPr/>
            </a:pPr>
            <a:r>
              <a:rPr lang="en-US" sz="18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Public confidence </a:t>
            </a:r>
            <a:endParaRPr kumimoji="0" lang="en-US" sz="18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This points to data evidence – predictive credibility  </a:t>
            </a:r>
          </a:p>
          <a:p>
            <a:pPr marL="342900" indent="-342900">
              <a:lnSpc>
                <a:spcPct val="150000"/>
              </a:lnSpc>
              <a:spcBef>
                <a:spcPct val="0"/>
              </a:spcBef>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9280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a:spcBef>
                <a:spcPct val="0"/>
              </a:spcBef>
              <a:buNone/>
              <a:defRPr/>
            </a:pPr>
            <a:endPar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The presentation explores the transformative potential of data-driven approaches in bolstering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student support services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and elevating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overall institutional performance</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thus paving the way for a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future</a:t>
            </a: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of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enriched</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student experiences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and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academic excellence</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CASE STUDY AND DATA-DRIVE APPROACH  </a:t>
            </a: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44425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a:spcBef>
                <a:spcPct val="0"/>
              </a:spcBef>
              <a:buNone/>
              <a:defRPr/>
            </a:pPr>
            <a:endPar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Rationalisation of Faculties and Campus Consolidation – massive data-driven strategy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01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27153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R&amp;C Project and Data Handled</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01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7" name="Table 6">
            <a:extLst>
              <a:ext uri="{FF2B5EF4-FFF2-40B4-BE49-F238E27FC236}">
                <a16:creationId xmlns:a16="http://schemas.microsoft.com/office/drawing/2014/main" id="{05547C24-446D-432F-A0DA-BB89511497BA}"/>
              </a:ext>
            </a:extLst>
          </p:cNvPr>
          <p:cNvGraphicFramePr>
            <a:graphicFrameLocks noGrp="1"/>
          </p:cNvGraphicFramePr>
          <p:nvPr>
            <p:extLst>
              <p:ext uri="{D42A27DB-BD31-4B8C-83A1-F6EECF244321}">
                <p14:modId xmlns:p14="http://schemas.microsoft.com/office/powerpoint/2010/main" val="1183166186"/>
              </p:ext>
            </p:extLst>
          </p:nvPr>
        </p:nvGraphicFramePr>
        <p:xfrm>
          <a:off x="359532" y="2141220"/>
          <a:ext cx="8352928" cy="2979966"/>
        </p:xfrm>
        <a:graphic>
          <a:graphicData uri="http://schemas.openxmlformats.org/drawingml/2006/table">
            <a:tbl>
              <a:tblPr firstRow="1" firstCol="1" bandRow="1"/>
              <a:tblGrid>
                <a:gridCol w="5716420">
                  <a:extLst>
                    <a:ext uri="{9D8B030D-6E8A-4147-A177-3AD203B41FA5}">
                      <a16:colId xmlns:a16="http://schemas.microsoft.com/office/drawing/2014/main" val="2142665143"/>
                    </a:ext>
                  </a:extLst>
                </a:gridCol>
                <a:gridCol w="2636508">
                  <a:extLst>
                    <a:ext uri="{9D8B030D-6E8A-4147-A177-3AD203B41FA5}">
                      <a16:colId xmlns:a16="http://schemas.microsoft.com/office/drawing/2014/main" val="965474195"/>
                    </a:ext>
                  </a:extLst>
                </a:gridCol>
              </a:tblGrid>
              <a:tr h="496661">
                <a:tc>
                  <a:txBody>
                    <a:bodyPr/>
                    <a:lstStyle/>
                    <a:p>
                      <a:r>
                        <a:rPr lang="en-ZA" sz="1100" b="1" dirty="0">
                          <a:solidFill>
                            <a:srgbClr val="FFFFFF"/>
                          </a:solidFill>
                          <a:effectLst/>
                          <a:latin typeface="Calibri" panose="020F0502020204030204" pitchFamily="34" charset="0"/>
                          <a:ea typeface="Calibri" panose="020F0502020204030204" pitchFamily="34" charset="0"/>
                        </a:rPr>
                        <a:t>Numbers by Milestone</a:t>
                      </a:r>
                      <a:endParaRPr lang="en-ZA"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r>
                        <a:rPr lang="en-US" sz="1100" b="1" dirty="0">
                          <a:solidFill>
                            <a:srgbClr val="FFFFFF"/>
                          </a:solidFill>
                          <a:effectLst/>
                          <a:latin typeface="Calibri" panose="020F0502020204030204" pitchFamily="34" charset="0"/>
                          <a:ea typeface="Calibri" panose="020F0502020204030204" pitchFamily="34" charset="0"/>
                        </a:rPr>
                        <a:t>D</a:t>
                      </a:r>
                      <a:r>
                        <a:rPr lang="en-ZA" sz="1100" b="1" dirty="0" err="1">
                          <a:solidFill>
                            <a:srgbClr val="FFFFFF"/>
                          </a:solidFill>
                          <a:effectLst/>
                          <a:latin typeface="Calibri" panose="020F0502020204030204" pitchFamily="34" charset="0"/>
                          <a:ea typeface="Calibri" panose="020F0502020204030204" pitchFamily="34" charset="0"/>
                        </a:rPr>
                        <a:t>ata</a:t>
                      </a:r>
                      <a:r>
                        <a:rPr lang="en-ZA" sz="1100" b="1" dirty="0">
                          <a:solidFill>
                            <a:srgbClr val="FFFFFF"/>
                          </a:solidFill>
                          <a:effectLst/>
                          <a:latin typeface="Calibri" panose="020F0502020204030204" pitchFamily="34" charset="0"/>
                          <a:ea typeface="Calibri" panose="020F0502020204030204" pitchFamily="34" charset="0"/>
                        </a:rPr>
                        <a:t> Handled</a:t>
                      </a:r>
                      <a:endParaRPr lang="en-ZA"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3460862"/>
                  </a:ext>
                </a:extLst>
              </a:tr>
              <a:tr h="496661">
                <a:tc>
                  <a:txBody>
                    <a:bodyPr/>
                    <a:lstStyle/>
                    <a:p>
                      <a:r>
                        <a:rPr lang="en-ZA" sz="1100">
                          <a:solidFill>
                            <a:srgbClr val="000000"/>
                          </a:solidFill>
                          <a:effectLst/>
                          <a:latin typeface="Calibri" panose="020F0502020204030204" pitchFamily="34" charset="0"/>
                          <a:ea typeface="Calibri" panose="020F0502020204030204" pitchFamily="34" charset="0"/>
                        </a:rPr>
                        <a:t>Implement New Faculty- and Department Structures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39700" algn="r"/>
                      <a:r>
                        <a:rPr lang="en-ZA" sz="1100">
                          <a:solidFill>
                            <a:srgbClr val="000000"/>
                          </a:solidFill>
                          <a:effectLst/>
                          <a:latin typeface="Calibri" panose="020F0502020204030204" pitchFamily="34" charset="0"/>
                          <a:ea typeface="Calibri" panose="020F0502020204030204" pitchFamily="34" charset="0"/>
                        </a:rPr>
                        <a:t>1 593 000 Records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17031538"/>
                  </a:ext>
                </a:extLst>
              </a:tr>
              <a:tr h="496661">
                <a:tc>
                  <a:txBody>
                    <a:bodyPr/>
                    <a:lstStyle/>
                    <a:p>
                      <a:r>
                        <a:rPr lang="en-ZA" sz="1100">
                          <a:solidFill>
                            <a:srgbClr val="000000"/>
                          </a:solidFill>
                          <a:effectLst/>
                          <a:latin typeface="Calibri" panose="020F0502020204030204" pitchFamily="34" charset="0"/>
                          <a:ea typeface="Calibri" panose="020F0502020204030204" pitchFamily="34" charset="0"/>
                        </a:rPr>
                        <a:t>Implement New Finance Cost Centre Structure</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a:r>
                        <a:rPr lang="en-ZA" sz="1100">
                          <a:solidFill>
                            <a:srgbClr val="000000"/>
                          </a:solidFill>
                          <a:effectLst/>
                          <a:latin typeface="Calibri" panose="020F0502020204030204" pitchFamily="34" charset="0"/>
                          <a:ea typeface="Calibri" panose="020F0502020204030204" pitchFamily="34" charset="0"/>
                        </a:rPr>
                        <a:t>12 399 000 Records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40578"/>
                  </a:ext>
                </a:extLst>
              </a:tr>
              <a:tr h="496661">
                <a:tc>
                  <a:txBody>
                    <a:bodyPr/>
                    <a:lstStyle/>
                    <a:p>
                      <a:r>
                        <a:rPr lang="en-ZA" sz="1100">
                          <a:solidFill>
                            <a:srgbClr val="000000"/>
                          </a:solidFill>
                          <a:effectLst/>
                          <a:latin typeface="Calibri" panose="020F0502020204030204" pitchFamily="34" charset="0"/>
                          <a:ea typeface="Calibri" panose="020F0502020204030204" pitchFamily="34" charset="0"/>
                        </a:rPr>
                        <a:t>Implement New Human Resources- and Post Structure</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39700" algn="r"/>
                      <a:r>
                        <a:rPr lang="en-ZA" sz="1100" dirty="0">
                          <a:solidFill>
                            <a:srgbClr val="000000"/>
                          </a:solidFill>
                          <a:effectLst/>
                          <a:latin typeface="Calibri" panose="020F0502020204030204" pitchFamily="34" charset="0"/>
                          <a:ea typeface="Calibri" panose="020F0502020204030204" pitchFamily="34" charset="0"/>
                        </a:rPr>
                        <a:t>6 710 Records</a:t>
                      </a:r>
                      <a:endParaRPr lang="en-ZA"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25662811"/>
                  </a:ext>
                </a:extLst>
              </a:tr>
              <a:tr h="496661">
                <a:tc>
                  <a:txBody>
                    <a:bodyPr/>
                    <a:lstStyle/>
                    <a:p>
                      <a:r>
                        <a:rPr lang="en-ZA" sz="1100">
                          <a:solidFill>
                            <a:srgbClr val="000000"/>
                          </a:solidFill>
                          <a:effectLst/>
                          <a:latin typeface="Calibri" panose="020F0502020204030204" pitchFamily="34" charset="0"/>
                          <a:ea typeface="Calibri" panose="020F0502020204030204" pitchFamily="34" charset="0"/>
                        </a:rPr>
                        <a:t>Implement New Set of Qualifications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a:r>
                        <a:rPr lang="en-ZA" sz="1100">
                          <a:solidFill>
                            <a:srgbClr val="000000"/>
                          </a:solidFill>
                          <a:effectLst/>
                          <a:latin typeface="Calibri" panose="020F0502020204030204" pitchFamily="34" charset="0"/>
                          <a:ea typeface="Calibri" panose="020F0502020204030204" pitchFamily="34" charset="0"/>
                        </a:rPr>
                        <a:t>189 New Qualifications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35823"/>
                  </a:ext>
                </a:extLst>
              </a:tr>
              <a:tr h="496661">
                <a:tc>
                  <a:txBody>
                    <a:bodyPr/>
                    <a:lstStyle/>
                    <a:p>
                      <a:r>
                        <a:rPr lang="en-ZA" sz="1100">
                          <a:solidFill>
                            <a:srgbClr val="000000"/>
                          </a:solidFill>
                          <a:effectLst/>
                          <a:latin typeface="Calibri" panose="020F0502020204030204" pitchFamily="34" charset="0"/>
                          <a:ea typeface="Calibri" panose="020F0502020204030204" pitchFamily="34" charset="0"/>
                        </a:rPr>
                        <a:t>Implement New Set of Subjects</a:t>
                      </a:r>
                      <a:endParaRPr lang="en-ZA"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39700" algn="r"/>
                      <a:r>
                        <a:rPr lang="en-ZA" sz="1100" dirty="0">
                          <a:solidFill>
                            <a:srgbClr val="000000"/>
                          </a:solidFill>
                          <a:effectLst/>
                          <a:latin typeface="Calibri" panose="020F0502020204030204" pitchFamily="34" charset="0"/>
                          <a:ea typeface="Calibri" panose="020F0502020204030204" pitchFamily="34" charset="0"/>
                        </a:rPr>
                        <a:t>2330 New Subjects</a:t>
                      </a:r>
                      <a:endParaRPr lang="en-ZA" sz="11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5833510"/>
                  </a:ext>
                </a:extLst>
              </a:tr>
            </a:tbl>
          </a:graphicData>
        </a:graphic>
      </p:graphicFrame>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34117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R&amp;C Project and Data Handled:</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HR &amp; Space System Records </a:t>
            </a:r>
            <a:endPar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2.7 million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updates were done to HR-, Payroll- and Space System records. This was between May 2023 – November 2023 </a:t>
            </a:r>
          </a:p>
          <a:p>
            <a:pPr>
              <a:lnSpc>
                <a:spcPct val="150000"/>
              </a:lnSpc>
              <a:spcBef>
                <a:spcPct val="0"/>
              </a:spcBef>
              <a:buNone/>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Finance </a:t>
            </a:r>
          </a:p>
          <a:p>
            <a:pPr marL="342900" indent="-342900">
              <a:lnSpc>
                <a:spcPct val="150000"/>
              </a:lnSpc>
              <a:spcBef>
                <a:spcPct val="0"/>
              </a:spcBef>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12.9 million updates were done to Finance- and Budgeting System records.</a:t>
            </a:r>
          </a:p>
          <a:p>
            <a:pPr>
              <a:lnSpc>
                <a:spcPct val="150000"/>
              </a:lnSpc>
              <a:spcBef>
                <a:spcPct val="0"/>
              </a:spcBef>
              <a:buNone/>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This included updates on Tuition Fee Structure and Student Accounts records. </a:t>
            </a: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01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0357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R&amp;C Project and Data Handled:</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Academic Structure</a:t>
            </a:r>
            <a:endPar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0.9</a:t>
            </a: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million updates were done in respect of the Academic Structure before year 2024.</a:t>
            </a:r>
          </a:p>
          <a:p>
            <a:pPr marL="342900" indent="-342900">
              <a:lnSpc>
                <a:spcPct val="150000"/>
              </a:lnSpc>
              <a:spcBef>
                <a:spcPct val="0"/>
              </a:spcBef>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year 2024 a completely new Academic Structure was designed and created with </a:t>
            </a: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189 </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Qualifications, </a:t>
            </a: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2 330</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Subjects across </a:t>
            </a: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Campuses and </a:t>
            </a: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Offering Types.</a:t>
            </a: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01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413574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R&amp;C Project and Data Handled:</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Rationalised Faculties &amp; Student Enrolment - 2024</a:t>
            </a:r>
            <a:endPar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Up to 27 Feb 2024, a total of 27 664 students registered - 18 961 were returning students from 2023 and </a:t>
            </a:r>
          </a:p>
          <a:p>
            <a:pPr marL="342900" indent="-342900">
              <a:lnSpc>
                <a:spcPct val="150000"/>
              </a:lnSpc>
              <a:spcBef>
                <a:spcPct val="0"/>
              </a:spcBef>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8703 were FTENs and transfer students.  </a:t>
            </a: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01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2614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Rationalised Faculties &amp; Student Enrolment - 2024</a:t>
            </a:r>
            <a:endPar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Up to 27 Feb 2024, a total of 27 664 students registered - 18 961 were returning students from 2023 and </a:t>
            </a:r>
          </a:p>
          <a:p>
            <a:pPr marL="342900" indent="-342900">
              <a:lnSpc>
                <a:spcPct val="150000"/>
              </a:lnSpc>
              <a:spcBef>
                <a:spcPct val="0"/>
              </a:spcBef>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8703 were FTENs and transfer students.  </a:t>
            </a: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73286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Infinity – The Flagship Project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4" name="Picture 3">
            <a:extLst>
              <a:ext uri="{FF2B5EF4-FFF2-40B4-BE49-F238E27FC236}">
                <a16:creationId xmlns:a16="http://schemas.microsoft.com/office/drawing/2014/main" id="{61B317FE-0197-4994-BFB7-1E3A49FC46C6}"/>
              </a:ext>
            </a:extLst>
          </p:cNvPr>
          <p:cNvPicPr>
            <a:picLocks noChangeAspect="1"/>
          </p:cNvPicPr>
          <p:nvPr/>
        </p:nvPicPr>
        <p:blipFill>
          <a:blip r:embed="rId4"/>
          <a:stretch>
            <a:fillRect/>
          </a:stretch>
        </p:blipFill>
        <p:spPr>
          <a:xfrm>
            <a:off x="-25565" y="2253163"/>
            <a:ext cx="9159545" cy="3311176"/>
          </a:xfrm>
          <a:prstGeom prst="rect">
            <a:avLst/>
          </a:prstGeom>
        </p:spPr>
      </p:pic>
    </p:spTree>
    <p:extLst>
      <p:ext uri="{BB962C8B-B14F-4D97-AF65-F5344CB8AC3E}">
        <p14:creationId xmlns:p14="http://schemas.microsoft.com/office/powerpoint/2010/main" val="287675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0" y="0"/>
            <a:ext cx="9396536"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buNone/>
            </a:pPr>
            <a:endParaRPr lang="en-ZA" kern="0" dirty="0">
              <a:solidFill>
                <a:srgbClr val="0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a:p>
            <a:pPr marR="0" lvl="0" algn="l" defTabSz="914400" rtl="0" eaLnBrk="0" fontAlgn="base" latinLnBrk="0" hangingPunct="0">
              <a:lnSpc>
                <a:spcPct val="100000"/>
              </a:lnSpc>
              <a:spcBef>
                <a:spcPct val="0"/>
              </a:spcBef>
              <a:spcAft>
                <a:spcPct val="0"/>
              </a:spcAft>
              <a:buClrTx/>
              <a:buSzTx/>
              <a:buNone/>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None/>
              <a:tabLst/>
              <a:defRPr/>
            </a:pPr>
            <a:r>
              <a:rPr lang="en-ZA"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Biograph</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1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50000"/>
              </a:lnSpc>
              <a:buNone/>
            </a:pPr>
            <a:r>
              <a:rPr lang="en-US"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Dr Lulamile Ntonzima, WSU Registrar</a:t>
            </a:r>
          </a:p>
          <a:p>
            <a:pPr lvl="0">
              <a:lnSpc>
                <a:spcPct val="150000"/>
              </a:lnSpc>
              <a:buNone/>
            </a:pPr>
            <a:r>
              <a:rPr lang="en-US" sz="18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Graduated Master’s degree and PhD at Cape Peninsular University of Technology (CPUT) and worked at CPUT as a Lecturer, Senior Lecturer, and Faculty Manager. Worked for University of Pretoria as a Deputy Director: Higher Education Monitoring and Evaluation. Currently works for WSU and held the following positions: Director: Strategic Projects in the Office of the Vice-Chancellor and Principal, Campus Rector, and Senior Director: Campus Support. Now holds the position of the University Registrar. A member of various company boards. Published a book, academic articles and presented academic papers at international and international conferences.</a:t>
            </a:r>
          </a:p>
          <a:p>
            <a:pPr lvl="0">
              <a:buNone/>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buNone/>
            </a:pPr>
            <a:endParaRPr lang="en-ZA"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036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Infinity – The Flagship Project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5" name="Picture 4">
            <a:extLst>
              <a:ext uri="{FF2B5EF4-FFF2-40B4-BE49-F238E27FC236}">
                <a16:creationId xmlns:a16="http://schemas.microsoft.com/office/drawing/2014/main" id="{CC869CD8-DA18-4BD6-B91D-B74229F896A2}"/>
              </a:ext>
            </a:extLst>
          </p:cNvPr>
          <p:cNvPicPr>
            <a:picLocks noChangeAspect="1"/>
          </p:cNvPicPr>
          <p:nvPr/>
        </p:nvPicPr>
        <p:blipFill>
          <a:blip r:embed="rId4"/>
          <a:stretch>
            <a:fillRect/>
          </a:stretch>
        </p:blipFill>
        <p:spPr>
          <a:xfrm>
            <a:off x="6452" y="2369979"/>
            <a:ext cx="9144000" cy="2884932"/>
          </a:xfrm>
          <a:prstGeom prst="rect">
            <a:avLst/>
          </a:prstGeom>
        </p:spPr>
      </p:pic>
    </p:spTree>
    <p:extLst>
      <p:ext uri="{BB962C8B-B14F-4D97-AF65-F5344CB8AC3E}">
        <p14:creationId xmlns:p14="http://schemas.microsoft.com/office/powerpoint/2010/main" val="345853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Infinity – The Flagship Project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4" name="Picture 3">
            <a:extLst>
              <a:ext uri="{FF2B5EF4-FFF2-40B4-BE49-F238E27FC236}">
                <a16:creationId xmlns:a16="http://schemas.microsoft.com/office/drawing/2014/main" id="{101EF166-9919-424A-990B-5A1E86B06A5E}"/>
              </a:ext>
            </a:extLst>
          </p:cNvPr>
          <p:cNvPicPr>
            <a:picLocks noChangeAspect="1"/>
          </p:cNvPicPr>
          <p:nvPr/>
        </p:nvPicPr>
        <p:blipFill>
          <a:blip r:embed="rId4"/>
          <a:stretch>
            <a:fillRect/>
          </a:stretch>
        </p:blipFill>
        <p:spPr>
          <a:xfrm>
            <a:off x="54305" y="2358922"/>
            <a:ext cx="9144000" cy="2656332"/>
          </a:xfrm>
          <a:prstGeom prst="rect">
            <a:avLst/>
          </a:prstGeom>
        </p:spPr>
      </p:pic>
    </p:spTree>
    <p:extLst>
      <p:ext uri="{BB962C8B-B14F-4D97-AF65-F5344CB8AC3E}">
        <p14:creationId xmlns:p14="http://schemas.microsoft.com/office/powerpoint/2010/main" val="183297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Infinity – The Flagship Project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5" name="Picture 4">
            <a:extLst>
              <a:ext uri="{FF2B5EF4-FFF2-40B4-BE49-F238E27FC236}">
                <a16:creationId xmlns:a16="http://schemas.microsoft.com/office/drawing/2014/main" id="{54F39B00-F192-419B-8ECC-A858AD0CF361}"/>
              </a:ext>
            </a:extLst>
          </p:cNvPr>
          <p:cNvPicPr>
            <a:picLocks noChangeAspect="1"/>
          </p:cNvPicPr>
          <p:nvPr/>
        </p:nvPicPr>
        <p:blipFill>
          <a:blip r:embed="rId4"/>
          <a:stretch>
            <a:fillRect/>
          </a:stretch>
        </p:blipFill>
        <p:spPr>
          <a:xfrm>
            <a:off x="54305" y="2240868"/>
            <a:ext cx="9144000" cy="2756916"/>
          </a:xfrm>
          <a:prstGeom prst="rect">
            <a:avLst/>
          </a:prstGeom>
        </p:spPr>
      </p:pic>
    </p:spTree>
    <p:extLst>
      <p:ext uri="{BB962C8B-B14F-4D97-AF65-F5344CB8AC3E}">
        <p14:creationId xmlns:p14="http://schemas.microsoft.com/office/powerpoint/2010/main" val="2482910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Infinity – The Flagship Project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6" name="Picture 5">
            <a:extLst>
              <a:ext uri="{FF2B5EF4-FFF2-40B4-BE49-F238E27FC236}">
                <a16:creationId xmlns:a16="http://schemas.microsoft.com/office/drawing/2014/main" id="{539688F8-25BD-4AF4-B1D5-30DA8A06ED81}"/>
              </a:ext>
            </a:extLst>
          </p:cNvPr>
          <p:cNvPicPr>
            <a:picLocks noChangeAspect="1"/>
          </p:cNvPicPr>
          <p:nvPr/>
        </p:nvPicPr>
        <p:blipFill>
          <a:blip r:embed="rId4"/>
          <a:stretch>
            <a:fillRect/>
          </a:stretch>
        </p:blipFill>
        <p:spPr>
          <a:xfrm>
            <a:off x="5626" y="2317825"/>
            <a:ext cx="9144000" cy="2665476"/>
          </a:xfrm>
          <a:prstGeom prst="rect">
            <a:avLst/>
          </a:prstGeom>
        </p:spPr>
      </p:pic>
    </p:spTree>
    <p:extLst>
      <p:ext uri="{BB962C8B-B14F-4D97-AF65-F5344CB8AC3E}">
        <p14:creationId xmlns:p14="http://schemas.microsoft.com/office/powerpoint/2010/main" val="242730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Integrity Project and Data Handled: High Impact Projects </a:t>
            </a:r>
          </a:p>
          <a:p>
            <a:pPr marL="0" marR="0" lvl="0" indent="0" algn="l" defTabSz="914400" rtl="0" eaLnBrk="0" fontAlgn="base" latinLnBrk="0" hangingPunct="0">
              <a:lnSpc>
                <a:spcPct val="150000"/>
              </a:lnSpc>
              <a:spcBef>
                <a:spcPct val="0"/>
              </a:spcBef>
              <a:spcAft>
                <a:spcPct val="0"/>
              </a:spcAft>
              <a:buClrTx/>
              <a:buSzTx/>
              <a:buFontTx/>
              <a:buNone/>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Lecturer I-Enabler </a:t>
            </a: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Auto Graduate Identifier</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Auto Promotion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Auto Exclusion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ITS Generated Certification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CELCAT Timetables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50000"/>
              </a:lnSpc>
              <a:spcBef>
                <a:spcPct val="0"/>
              </a:spcBef>
              <a:spcAft>
                <a:spcPct val="0"/>
              </a:spcAft>
              <a:buClrTx/>
              <a:buSz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Case Study 02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68913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Critical Enablers </a:t>
            </a:r>
            <a:endPar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Linear Project Plan</a:t>
            </a: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Defined Project Outcomes</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Trusted Partnership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R="0" lvl="0" algn="l" defTabSz="914400" rtl="0" eaLnBrk="0" fontAlgn="base" latinLnBrk="0" hangingPunct="0">
              <a:lnSpc>
                <a:spcPct val="150000"/>
              </a:lnSpc>
              <a:spcBef>
                <a:spcPct val="0"/>
              </a:spcBef>
              <a:spcAft>
                <a:spcPct val="0"/>
              </a:spcAft>
              <a:buClrTx/>
              <a:buSz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50000"/>
              </a:lnSpc>
              <a:spcBef>
                <a:spcPct val="0"/>
              </a:spcBef>
              <a:spcAft>
                <a:spcPct val="0"/>
              </a:spcAft>
              <a:buClrTx/>
              <a:buSzTx/>
              <a:buNone/>
              <a:tabLst/>
              <a:defRPr/>
            </a:pPr>
            <a:r>
              <a:rPr lang="en-US"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Mandatory Presence</a:t>
            </a:r>
          </a:p>
          <a:p>
            <a:pPr marL="457200" marR="0" lvl="0" indent="-457200" algn="l" defTabSz="914400" rtl="0" eaLnBrk="0" fontAlgn="base" latinLnBrk="0" hangingPunct="0">
              <a:lnSpc>
                <a:spcPct val="150000"/>
              </a:lnSpc>
              <a:spcBef>
                <a:spcPct val="0"/>
              </a:spcBef>
              <a:spcAft>
                <a:spcPct val="0"/>
              </a:spcAft>
              <a:buClrTx/>
              <a:buSzTx/>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Executive Leadership </a:t>
            </a:r>
          </a:p>
          <a:p>
            <a:pPr marL="457200" marR="0" lvl="0" indent="-457200" algn="l" defTabSz="914400" rtl="0" eaLnBrk="0" fontAlgn="base" latinLnBrk="0" hangingPunct="0">
              <a:lnSpc>
                <a:spcPct val="150000"/>
              </a:lnSpc>
              <a:spcBef>
                <a:spcPct val="0"/>
              </a:spcBef>
              <a:spcAft>
                <a:spcPct val="0"/>
              </a:spcAft>
              <a:buClrTx/>
              <a:buSzTx/>
              <a:buAutoNum type="arabicPeriod"/>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50000"/>
              </a:lnSpc>
              <a:spcBef>
                <a:spcPct val="0"/>
              </a:spcBef>
              <a:spcAft>
                <a:spcPct val="0"/>
              </a:spcAft>
              <a:buClrTx/>
              <a:buSzTx/>
              <a:buNone/>
              <a:tabLst/>
              <a:defRPr/>
            </a:pP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Inevitables – Confront &amp; Fight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Loosing friends</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Litigations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Mega Multi Million Project : These Cannot Fail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3654712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System Integration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Data Quality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Data Reliability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Integrated reporting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Vision Affirmation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Strategy Execution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Organisation Performance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Enhanced Student Experience  </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1323439"/>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ZA" sz="2000" b="1" kern="0" dirty="0">
                <a:effectLst/>
                <a:latin typeface="Tahoma" panose="020B0604030504040204" pitchFamily="34" charset="0"/>
                <a:ea typeface="Times New Roman" panose="02020603050405020304" pitchFamily="18" charset="0"/>
                <a:cs typeface="Times New Roman" panose="02020603050405020304" pitchFamily="18" charset="0"/>
              </a:rPr>
              <a:t>Leveraging Data-Driven Approaches for Enhanced Academic Outcomes and Engagement</a:t>
            </a: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8" name="Rectangle 2">
            <a:extLst>
              <a:ext uri="{FF2B5EF4-FFF2-40B4-BE49-F238E27FC236}">
                <a16:creationId xmlns:a16="http://schemas.microsoft.com/office/drawing/2014/main" id="{E6166756-8D51-46D0-8CFD-6AA226B0EFDB}"/>
              </a:ext>
            </a:extLst>
          </p:cNvPr>
          <p:cNvSpPr>
            <a:spLocks noChangeArrowheads="1"/>
          </p:cNvSpPr>
          <p:nvPr/>
        </p:nvSpPr>
        <p:spPr bwMode="auto">
          <a:xfrm>
            <a:off x="359850" y="2141379"/>
            <a:ext cx="77405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76289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6" y="0"/>
            <a:ext cx="9396535"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a:spcBef>
                <a:spcPct val="0"/>
              </a:spcBef>
              <a:buNone/>
              <a:defRPr/>
            </a:pPr>
            <a:endPar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buNone/>
              <a:defRPr/>
            </a:pPr>
            <a:r>
              <a:rPr kumimoji="0" lang="en-U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ENKOSI</a:t>
            </a: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defRPr/>
            </a:pPr>
            <a:endPar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r>
              <a:rPr kumimoji="0" lang="en-US" sz="1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R="0" lvl="0" algn="l" defTabSz="914400" rtl="0" eaLnBrk="0" fontAlgn="base" latinLnBrk="0" hangingPunct="0">
              <a:lnSpc>
                <a:spcPct val="100000"/>
              </a:lnSpc>
              <a:spcBef>
                <a:spcPct val="0"/>
              </a:spcBef>
              <a:spcAft>
                <a:spcPct val="0"/>
              </a:spcAft>
              <a:buClrTx/>
              <a:buSzTx/>
              <a:buNone/>
              <a:tabLst/>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7" y="152636"/>
            <a:ext cx="9144000" cy="923330"/>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592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12836"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buNone/>
            </a:pPr>
            <a:endParaRPr lang="en-ZA" kern="0" dirty="0">
              <a:solidFill>
                <a:srgbClr val="0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a:p>
            <a:pPr lvl="0">
              <a:buNone/>
            </a:pPr>
            <a:endParaRPr lang="en-ZA" kern="0" dirty="0">
              <a:solidFill>
                <a:srgbClr val="0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a:p>
            <a:pPr marR="0" lvl="0" algn="ctr" defTabSz="914400" rtl="0" eaLnBrk="0" fontAlgn="base" latinLnBrk="0" hangingPunct="0">
              <a:lnSpc>
                <a:spcPct val="100000"/>
              </a:lnSpc>
              <a:spcBef>
                <a:spcPct val="0"/>
              </a:spcBef>
              <a:spcAft>
                <a:spcPct val="0"/>
              </a:spcAft>
              <a:buClrTx/>
              <a:buSz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Topic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lang="en-ZA"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gn="ctr">
              <a:lnSpc>
                <a:spcPct val="150000"/>
              </a:lnSpc>
              <a:buNone/>
            </a:pPr>
            <a:r>
              <a:rPr lang="en-ZA" sz="2000" b="1" kern="0" dirty="0">
                <a:effectLst/>
                <a:latin typeface="Tahoma" panose="020B0604030504040204" pitchFamily="34" charset="0"/>
                <a:ea typeface="Times New Roman" panose="02020603050405020304" pitchFamily="18" charset="0"/>
                <a:cs typeface="Times New Roman" panose="02020603050405020304" pitchFamily="18" charset="0"/>
              </a:rPr>
              <a:t>Optimising Student Experience: Leveraging Data-Driven Approaches for Enhanced Academic Outcomes and Engagement</a:t>
            </a:r>
            <a:endParaRPr lang="en-ZA" sz="2000" kern="100" dirty="0">
              <a:effectLst/>
              <a:latin typeface="Aptos"/>
              <a:ea typeface="Aptos"/>
              <a:cs typeface="Times New Roman" panose="02020603050405020304" pitchFamily="18" charset="0"/>
            </a:endParaRPr>
          </a:p>
          <a:p>
            <a:pPr lvl="0">
              <a:buNone/>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buNone/>
            </a:pPr>
            <a:endParaRPr lang="en-ZA"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527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12836"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0">
              <a:buNone/>
            </a:pPr>
            <a:endParaRPr lang="en-ZA" kern="0" dirty="0">
              <a:solidFill>
                <a:srgbClr val="0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a:p>
            <a:pPr lvl="0">
              <a:buNone/>
            </a:pPr>
            <a:endParaRPr lang="en-ZA" kern="0" dirty="0">
              <a:solidFill>
                <a:srgbClr val="0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a:p>
            <a:pPr marR="0" lvl="0" algn="l" defTabSz="914400" rtl="0" eaLnBrk="0" fontAlgn="base" latinLnBrk="0" hangingPunct="0">
              <a:lnSpc>
                <a:spcPct val="100000"/>
              </a:lnSpc>
              <a:spcBef>
                <a:spcPct val="0"/>
              </a:spcBef>
              <a:spcAft>
                <a:spcPct val="0"/>
              </a:spcAft>
              <a:buClrTx/>
              <a:buSzTx/>
              <a:buNone/>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lang="en-ZA"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Optimising Student Experience </a:t>
            </a: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Student Experience and Legal Framework in South Africa</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01</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lang="en-ZA"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Mega Multi-Million Projects : These Cannot Fail</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ZA"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50000"/>
              </a:lnSpc>
              <a:spcBef>
                <a:spcPct val="0"/>
              </a:spcBef>
              <a:spcAft>
                <a:spcPct val="0"/>
              </a:spcAft>
              <a:buClrTx/>
              <a:buSzTx/>
              <a:buFontTx/>
              <a:buAutoNum type="arabicPeriod"/>
              <a:tabLst/>
              <a:defRPr/>
            </a:pPr>
            <a:r>
              <a:rPr kumimoji="0" 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Optimizing Student Experience: Leveraging Data-Driven Approaches for Enhanced Academic Outcomes and Engagement </a:t>
            </a:r>
          </a:p>
          <a:p>
            <a:pPr lvl="0">
              <a:buNone/>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buNone/>
            </a:pPr>
            <a:endParaRPr lang="en-ZA"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467544" y="-99392"/>
            <a:ext cx="8208912"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138684" y="157776"/>
            <a:ext cx="8892480" cy="830997"/>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Presentation Focus:</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7803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presentation underscores the critical importance of the student experience in higher education, elucidating its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multifaceted impact </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academic performance </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institutional reputation</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nSpc>
                <a:spcPct val="150000"/>
              </a:lnSpc>
              <a:spcBef>
                <a:spcPct val="0"/>
              </a:spcBef>
              <a:buNone/>
              <a:defRPr/>
            </a:pPr>
            <a:endPar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54305" y="380405"/>
            <a:ext cx="9144000"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2616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The presentation explores the transformative potential of data-driven approaches in bolstering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student support services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and elevating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overall institutional performance</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thus paving the way for a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future</a:t>
            </a:r>
            <a:r>
              <a:rPr kumimoji="0" lang="en-US"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of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enriched</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student experiences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and </a:t>
            </a:r>
            <a:r>
              <a:rPr kumimoji="0" 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academic excellence</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algn="just">
              <a:spcBef>
                <a:spcPct val="0"/>
              </a:spcBef>
              <a:buNone/>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54305" y="380405"/>
            <a:ext cx="914400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Optimising Student Experience: Front 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68536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lang="en-US" sz="16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The student experience stands as a</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cornerstone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of contemporary higher education,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exerting profound influence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on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engagement</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satisfaction</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academic performance</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Recognising its pivotal role, academic institutions are continuously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seeking avenues </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for </a:t>
            </a:r>
            <a:r>
              <a:rPr kumimoji="0" lang="en-US" sz="20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enhancement</a:t>
            </a:r>
            <a:r>
              <a:rPr kumimoji="0" lang="en-US" sz="20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algn="just">
              <a:spcBef>
                <a:spcPct val="0"/>
              </a:spcBef>
              <a:buNone/>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54305" y="380405"/>
            <a:ext cx="914400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Understanding Student Experience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48487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r>
              <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Framework for Qualification Standards in Higher Education, 2023 </a:t>
            </a:r>
          </a:p>
          <a:p>
            <a:pPr>
              <a:lnSpc>
                <a:spcPct val="150000"/>
              </a:lnSpc>
              <a:spcBef>
                <a:spcPct val="0"/>
              </a:spcBef>
              <a:buNone/>
              <a:defRPr/>
            </a:pPr>
            <a:r>
              <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342900" indent="-342900">
              <a:lnSpc>
                <a:spcPct val="150000"/>
              </a:lnSpc>
              <a:spcBef>
                <a:spcPct val="0"/>
              </a:spcBef>
              <a:defRPr/>
            </a:pP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QS</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 are used to guide the design of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programmes </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review of the existing ones</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spcBef>
                <a:spcPct val="0"/>
              </a:spcBef>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QSs assist institutions in their relations with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professional bodies</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employers</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public</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342900" indent="-342900">
              <a:lnSpc>
                <a:spcPct val="150000"/>
              </a:lnSpc>
              <a:spcBef>
                <a:spcPct val="0"/>
              </a:spcBef>
              <a:defRPr/>
            </a:pP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QSs guide institutions when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evaluating</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national</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n-US" sz="2000" kern="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international comparability</a:t>
            </a:r>
            <a:r>
              <a:rPr lang="en-US" sz="2000"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their own qualifications.  </a:t>
            </a:r>
          </a:p>
          <a:p>
            <a:pPr>
              <a:lnSpc>
                <a:spcPct val="150000"/>
              </a:lnSpc>
              <a:spcBef>
                <a:spcPct val="0"/>
              </a:spcBef>
              <a:buNone/>
              <a:defRPr/>
            </a:pPr>
            <a:endPar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Student Experience and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Legal Framework in South Africa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28024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9CE1BFE4-3963-47CD-B3B3-5AF2A59C7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396536" cy="702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a:extLst>
              <a:ext uri="{FF2B5EF4-FFF2-40B4-BE49-F238E27FC236}">
                <a16:creationId xmlns:a16="http://schemas.microsoft.com/office/drawing/2014/main" id="{71ED9744-4189-4B34-AD4E-B04B2A18CFF2}"/>
              </a:ext>
            </a:extLst>
          </p:cNvPr>
          <p:cNvSpPr txBox="1">
            <a:spLocks noChangeArrowheads="1"/>
          </p:cNvSpPr>
          <p:nvPr/>
        </p:nvSpPr>
        <p:spPr bwMode="auto">
          <a:xfrm>
            <a:off x="-15545" y="0"/>
            <a:ext cx="9283700" cy="64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a:buNone/>
            </a:pPr>
            <a:endParaRPr lang="en-ZA" sz="20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38274625" lvl="1" indent="-342900"/>
            <a:endParaRPr lang="en-ZA" sz="1600" dirty="0">
              <a:latin typeface="Palatino Linotype" panose="02040502050505030304" pitchFamily="18"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defRPr/>
            </a:pPr>
            <a:endParaRPr lang="en-US" sz="16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r>
              <a:rPr lang="en-US"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Norms of Certification for the Higher Education Sector within the Context of</a:t>
            </a:r>
          </a:p>
          <a:p>
            <a:pPr>
              <a:spcBef>
                <a:spcPct val="0"/>
              </a:spcBef>
              <a:buNone/>
              <a:defRPr/>
            </a:pPr>
            <a:r>
              <a:rPr lang="en-US" sz="18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Higher Education Qualifications Sub-Framework, 2020  </a:t>
            </a:r>
          </a:p>
          <a:p>
            <a:pPr>
              <a:spcBef>
                <a:spcPct val="0"/>
              </a:spcBef>
              <a:buNone/>
              <a:defRPr/>
            </a:pPr>
            <a:endParaRPr kumimoji="0" lang="en-US" sz="2000" b="0" i="0" u="sng"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spcBef>
                <a:spcPct val="0"/>
              </a:spcBef>
              <a:defRPr/>
            </a:pP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The norms articulate principles, rules and practices that foster and enhance the credibility, integrity, reliability and validity of the </a:t>
            </a:r>
            <a:r>
              <a:rPr kumimoji="0" lang="en-US" sz="2000" i="0"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systems and processes </a:t>
            </a:r>
            <a:r>
              <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for conferring qualifications and issuing certificates. </a:t>
            </a:r>
          </a:p>
          <a:p>
            <a:pPr>
              <a:lnSpc>
                <a:spcPct val="150000"/>
              </a:lnSpc>
              <a:spcBef>
                <a:spcPct val="0"/>
              </a:spcBef>
              <a:buNone/>
              <a:defRPr/>
            </a:pPr>
            <a:endParaRPr kumimoji="0" lang="en-US" sz="2000" b="0"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None/>
              <a:defRPr/>
            </a:pPr>
            <a:endParaRPr kumimoji="0" lang="en-US" sz="1600" b="0" i="0" strike="noStrike" kern="0" cap="none" spc="0" normalizeH="0" baseline="0" noProof="0" dirty="0">
              <a:ln>
                <a:noFill/>
              </a:ln>
              <a:solidFill>
                <a:srgbClr val="000000"/>
              </a:solidFill>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ct val="0"/>
              </a:spcBef>
              <a:defRPr/>
            </a:pPr>
            <a:endParaRPr lang="en-US" sz="1600" u="sng"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endParaRPr kumimoji="0" lang="en-US" sz="1600" b="1" i="0"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2AE27DA-7000-844C-563E-AB48DADDE815}"/>
              </a:ext>
            </a:extLst>
          </p:cNvPr>
          <p:cNvSpPr txBox="1"/>
          <p:nvPr/>
        </p:nvSpPr>
        <p:spPr>
          <a:xfrm>
            <a:off x="-15545" y="134184"/>
            <a:ext cx="9396535" cy="1200329"/>
          </a:xfrm>
          <a:prstGeom prst="rect">
            <a:avLst/>
          </a:prstGeom>
          <a:noFill/>
        </p:spPr>
        <p:txBody>
          <a:bodyPr wrap="square">
            <a:spAutoFit/>
          </a:bodyPr>
          <a:lstStyle/>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dirty="0">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a:p>
            <a:endParaRPr lang="en-ZA" sz="1800" u="none" strike="noStrike" dirty="0">
              <a:effectLst/>
              <a:latin typeface="Palatino Linotype" panose="02040502050505030304" pitchFamily="18"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5DE5077-AA9F-3C3D-CBCE-8CE42223708B}"/>
              </a:ext>
            </a:extLst>
          </p:cNvPr>
          <p:cNvSpPr txBox="1"/>
          <p:nvPr/>
        </p:nvSpPr>
        <p:spPr>
          <a:xfrm>
            <a:off x="0" y="134184"/>
            <a:ext cx="9144000"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ZA" sz="2000" b="1" kern="0" dirty="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Student Experience and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Legal Framework in South Africa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0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2626317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2702</TotalTime>
  <Words>1165</Words>
  <Application>Microsoft Office PowerPoint</Application>
  <PresentationFormat>On-screen Show (4:3)</PresentationFormat>
  <Paragraphs>522</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Aldhabi</vt:lpstr>
      <vt:lpstr>Aptos</vt:lpstr>
      <vt:lpstr>Arial</vt:lpstr>
      <vt:lpstr>Calibri</vt:lpstr>
      <vt:lpstr>Palatino Linotype</vt:lpstr>
      <vt:lpstr>Slicker</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2Boyz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Mashudu Davhana-Maselesele</dc:creator>
  <cp:lastModifiedBy>Lulamile Ntonzima</cp:lastModifiedBy>
  <cp:revision>112</cp:revision>
  <dcterms:created xsi:type="dcterms:W3CDTF">2008-12-05T06:49:06Z</dcterms:created>
  <dcterms:modified xsi:type="dcterms:W3CDTF">2024-03-04T21:38:25Z</dcterms:modified>
</cp:coreProperties>
</file>